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1" r:id="rId4"/>
    <p:sldId id="265" r:id="rId5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1"/>
              <a:t>Wellfield Impairment by Well</a:t>
            </a:r>
          </a:p>
        </c:rich>
      </c:tx>
      <c:layout>
        <c:manualLayout>
          <c:xMode val="edge"/>
          <c:yMode val="edge"/>
          <c:x val="0.23130744281257215"/>
          <c:y val="3.12798516307703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8/31 - 9/6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122-4160-9E8C-47B44DC6E434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122-4160-9E8C-47B44DC6E434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3122-4160-9E8C-47B44DC6E434}"/>
              </c:ext>
            </c:extLst>
          </c:dPt>
          <c:cat>
            <c:strRef>
              <c:f>Sheet1!$A$2:$A$12</c:f>
              <c:strCache>
                <c:ptCount val="11"/>
                <c:pt idx="0">
                  <c:v>Well 1</c:v>
                </c:pt>
                <c:pt idx="1">
                  <c:v>Well 3</c:v>
                </c:pt>
                <c:pt idx="2">
                  <c:v>Well 6</c:v>
                </c:pt>
                <c:pt idx="3">
                  <c:v>Well 15</c:v>
                </c:pt>
                <c:pt idx="4">
                  <c:v>Well 20</c:v>
                </c:pt>
                <c:pt idx="5">
                  <c:v>Well 21</c:v>
                </c:pt>
                <c:pt idx="6">
                  <c:v>Well 22</c:v>
                </c:pt>
                <c:pt idx="7">
                  <c:v>Well 14</c:v>
                </c:pt>
                <c:pt idx="8">
                  <c:v>Well 16</c:v>
                </c:pt>
                <c:pt idx="9">
                  <c:v>Well 17</c:v>
                </c:pt>
                <c:pt idx="10">
                  <c:v>Well 23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0.87</c:v>
                </c:pt>
                <c:pt idx="1">
                  <c:v>0.89</c:v>
                </c:pt>
                <c:pt idx="2">
                  <c:v>0.74</c:v>
                </c:pt>
                <c:pt idx="3">
                  <c:v>0.86</c:v>
                </c:pt>
                <c:pt idx="4">
                  <c:v>0.87</c:v>
                </c:pt>
                <c:pt idx="5">
                  <c:v>0.91</c:v>
                </c:pt>
                <c:pt idx="6">
                  <c:v>0.84</c:v>
                </c:pt>
                <c:pt idx="7">
                  <c:v>0.72</c:v>
                </c:pt>
                <c:pt idx="8">
                  <c:v>0.73</c:v>
                </c:pt>
                <c:pt idx="9">
                  <c:v>0.79</c:v>
                </c:pt>
                <c:pt idx="10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22-4160-9E8C-47B44DC6E43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9/7 - 9/13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Well 1</c:v>
                </c:pt>
                <c:pt idx="1">
                  <c:v>Well 3</c:v>
                </c:pt>
                <c:pt idx="2">
                  <c:v>Well 6</c:v>
                </c:pt>
                <c:pt idx="3">
                  <c:v>Well 15</c:v>
                </c:pt>
                <c:pt idx="4">
                  <c:v>Well 20</c:v>
                </c:pt>
                <c:pt idx="5">
                  <c:v>Well 21</c:v>
                </c:pt>
                <c:pt idx="6">
                  <c:v>Well 22</c:v>
                </c:pt>
                <c:pt idx="7">
                  <c:v>Well 14</c:v>
                </c:pt>
                <c:pt idx="8">
                  <c:v>Well 16</c:v>
                </c:pt>
                <c:pt idx="9">
                  <c:v>Well 17</c:v>
                </c:pt>
                <c:pt idx="10">
                  <c:v>Well 23</c:v>
                </c:pt>
              </c:strCache>
            </c:strRef>
          </c:cat>
          <c:val>
            <c:numRef>
              <c:f>Sheet1!$C$2:$C$12</c:f>
              <c:numCache>
                <c:formatCode>0%</c:formatCode>
                <c:ptCount val="11"/>
                <c:pt idx="0">
                  <c:v>0.86</c:v>
                </c:pt>
                <c:pt idx="1">
                  <c:v>0.88</c:v>
                </c:pt>
                <c:pt idx="2">
                  <c:v>0.73</c:v>
                </c:pt>
                <c:pt idx="3">
                  <c:v>0.85</c:v>
                </c:pt>
                <c:pt idx="4">
                  <c:v>0.79</c:v>
                </c:pt>
                <c:pt idx="5">
                  <c:v>0.9</c:v>
                </c:pt>
                <c:pt idx="6">
                  <c:v>0.83</c:v>
                </c:pt>
                <c:pt idx="7">
                  <c:v>0.67</c:v>
                </c:pt>
                <c:pt idx="8">
                  <c:v>0.71</c:v>
                </c:pt>
                <c:pt idx="9">
                  <c:v>0.74</c:v>
                </c:pt>
                <c:pt idx="10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524-4CB3-8167-DEBC4A62B7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76777007"/>
        <c:axId val="776777487"/>
      </c:barChart>
      <c:catAx>
        <c:axId val="776777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6777487"/>
        <c:crosses val="autoZero"/>
        <c:auto val="1"/>
        <c:lblAlgn val="ctr"/>
        <c:lblOffset val="100"/>
        <c:noMultiLvlLbl val="0"/>
      </c:catAx>
      <c:valAx>
        <c:axId val="7767774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677700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0CB140-E4C0-4BA1-8F17-48B51D12B954}" type="doc">
      <dgm:prSet loTypeId="urn:microsoft.com/office/officeart/2005/8/layout/process4" loCatId="process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164B20F-E852-4FED-B255-E82716259075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Sand Springs wells have improved slightly due to reduced usage and rainfall of more than 3 inches.</a:t>
          </a:r>
        </a:p>
      </dgm:t>
    </dgm:pt>
    <dgm:pt modelId="{0D7F20AF-8879-41AC-9B5E-3F86A4868369}" type="parTrans" cxnId="{889B0339-5C62-42A8-870B-3B9A449A89F9}">
      <dgm:prSet/>
      <dgm:spPr/>
      <dgm:t>
        <a:bodyPr/>
        <a:lstStyle/>
        <a:p>
          <a:endParaRPr lang="en-US"/>
        </a:p>
      </dgm:t>
    </dgm:pt>
    <dgm:pt modelId="{CBE51227-2B3E-401F-B915-5C5D7496B514}" type="sibTrans" cxnId="{889B0339-5C62-42A8-870B-3B9A449A89F9}">
      <dgm:prSet/>
      <dgm:spPr/>
      <dgm:t>
        <a:bodyPr/>
        <a:lstStyle/>
        <a:p>
          <a:endParaRPr lang="en-US"/>
        </a:p>
      </dgm:t>
    </dgm:pt>
    <dgm:pt modelId="{187F32BA-3930-4715-8425-F6CA5ADC8925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River Alluvium wells have a good water level; however, the chemistry makes their use limited.</a:t>
          </a:r>
        </a:p>
      </dgm:t>
    </dgm:pt>
    <dgm:pt modelId="{615AD12A-23A8-4535-8301-8F034C6D37A6}" type="parTrans" cxnId="{6786DA33-0C39-4753-96CB-A2F7268D01AA}">
      <dgm:prSet/>
      <dgm:spPr/>
      <dgm:t>
        <a:bodyPr/>
        <a:lstStyle/>
        <a:p>
          <a:endParaRPr lang="en-US"/>
        </a:p>
      </dgm:t>
    </dgm:pt>
    <dgm:pt modelId="{9CB0D221-D979-4610-AD75-1CE90A4DD6D8}" type="sibTrans" cxnId="{6786DA33-0C39-4753-96CB-A2F7268D01AA}">
      <dgm:prSet/>
      <dgm:spPr/>
      <dgm:t>
        <a:bodyPr/>
        <a:lstStyle/>
        <a:p>
          <a:endParaRPr lang="en-US"/>
        </a:p>
      </dgm:t>
    </dgm:pt>
    <dgm:pt modelId="{15CE8D14-A7FD-4D0D-9A48-72BBC6F16CE2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Action items:</a:t>
          </a:r>
        </a:p>
      </dgm:t>
    </dgm:pt>
    <dgm:pt modelId="{CCC6901D-EC30-4868-9AB2-DD07C6EB7DB5}" type="parTrans" cxnId="{B4F4B60C-CE3C-4EC6-A4CE-C384035B3B67}">
      <dgm:prSet/>
      <dgm:spPr/>
      <dgm:t>
        <a:bodyPr/>
        <a:lstStyle/>
        <a:p>
          <a:endParaRPr lang="en-US"/>
        </a:p>
      </dgm:t>
    </dgm:pt>
    <dgm:pt modelId="{AC877377-9500-488C-A27E-BFC38F8245AF}" type="sibTrans" cxnId="{B4F4B60C-CE3C-4EC6-A4CE-C384035B3B67}">
      <dgm:prSet/>
      <dgm:spPr/>
      <dgm:t>
        <a:bodyPr/>
        <a:lstStyle/>
        <a:p>
          <a:endParaRPr lang="en-US"/>
        </a:p>
      </dgm:t>
    </dgm:pt>
    <dgm:pt modelId="{6D0CA7E1-F22D-4E56-B8C7-D4118EC18A6D}">
      <dgm:prSet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100" b="1" dirty="0"/>
            <a:t>- Further reduction in customer usage</a:t>
          </a:r>
        </a:p>
      </dgm:t>
    </dgm:pt>
    <dgm:pt modelId="{8B420694-BCC7-4E22-989B-F82FAA194430}" type="parTrans" cxnId="{97AF362B-7916-4C57-98FE-56319FCA4472}">
      <dgm:prSet/>
      <dgm:spPr/>
      <dgm:t>
        <a:bodyPr/>
        <a:lstStyle/>
        <a:p>
          <a:endParaRPr lang="en-US"/>
        </a:p>
      </dgm:t>
    </dgm:pt>
    <dgm:pt modelId="{BCBFFA53-C404-4E28-846C-ED37479609FB}" type="sibTrans" cxnId="{97AF362B-7916-4C57-98FE-56319FCA4472}">
      <dgm:prSet/>
      <dgm:spPr/>
      <dgm:t>
        <a:bodyPr/>
        <a:lstStyle/>
        <a:p>
          <a:endParaRPr lang="en-US"/>
        </a:p>
      </dgm:t>
    </dgm:pt>
    <dgm:pt modelId="{5DB8839D-B259-46D4-8FF5-E5F6AFB2E712}">
      <dgm:prSet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100" b="1" dirty="0"/>
            <a:t>- Continue monitoring  drawdowns</a:t>
          </a:r>
        </a:p>
      </dgm:t>
    </dgm:pt>
    <dgm:pt modelId="{DFE93693-2592-4981-843C-AE3A5FD0C8CF}" type="parTrans" cxnId="{BEB7745D-876D-4ED4-803C-926FB4F9612C}">
      <dgm:prSet/>
      <dgm:spPr/>
      <dgm:t>
        <a:bodyPr/>
        <a:lstStyle/>
        <a:p>
          <a:endParaRPr lang="en-US"/>
        </a:p>
      </dgm:t>
    </dgm:pt>
    <dgm:pt modelId="{FAA58B53-AE95-4AC7-BECF-5EB7E60284B2}" type="sibTrans" cxnId="{BEB7745D-876D-4ED4-803C-926FB4F9612C}">
      <dgm:prSet/>
      <dgm:spPr/>
      <dgm:t>
        <a:bodyPr/>
        <a:lstStyle/>
        <a:p>
          <a:endParaRPr lang="en-US"/>
        </a:p>
      </dgm:t>
    </dgm:pt>
    <dgm:pt modelId="{4902A799-32A6-4B15-8D0F-5BA862674699}">
      <dgm:prSet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300" b="1" dirty="0"/>
            <a:t>- </a:t>
          </a:r>
          <a:r>
            <a:rPr lang="en-US" sz="1100" b="1" dirty="0"/>
            <a:t>Identify and secure additional water source</a:t>
          </a:r>
        </a:p>
      </dgm:t>
    </dgm:pt>
    <dgm:pt modelId="{0CC3988A-2FED-4F35-A23E-C266D2E1288D}" type="parTrans" cxnId="{79912C1F-5461-4975-833F-C27540FB8EA9}">
      <dgm:prSet/>
      <dgm:spPr/>
      <dgm:t>
        <a:bodyPr/>
        <a:lstStyle/>
        <a:p>
          <a:endParaRPr lang="en-US"/>
        </a:p>
      </dgm:t>
    </dgm:pt>
    <dgm:pt modelId="{C2B70DAA-AEBF-4719-948B-1EA5AC56EA64}" type="sibTrans" cxnId="{79912C1F-5461-4975-833F-C27540FB8EA9}">
      <dgm:prSet/>
      <dgm:spPr/>
      <dgm:t>
        <a:bodyPr/>
        <a:lstStyle/>
        <a:p>
          <a:endParaRPr lang="en-US"/>
        </a:p>
      </dgm:t>
    </dgm:pt>
    <dgm:pt modelId="{F217A7F2-5A1F-4FBE-B246-A76E35AD87FF}" type="pres">
      <dgm:prSet presAssocID="{1B0CB140-E4C0-4BA1-8F17-48B51D12B954}" presName="Name0" presStyleCnt="0">
        <dgm:presLayoutVars>
          <dgm:dir/>
          <dgm:animLvl val="lvl"/>
          <dgm:resizeHandles val="exact"/>
        </dgm:presLayoutVars>
      </dgm:prSet>
      <dgm:spPr/>
    </dgm:pt>
    <dgm:pt modelId="{54487AD1-682C-4DF9-AA72-D65BC931E7FB}" type="pres">
      <dgm:prSet presAssocID="{15CE8D14-A7FD-4D0D-9A48-72BBC6F16CE2}" presName="boxAndChildren" presStyleCnt="0"/>
      <dgm:spPr/>
    </dgm:pt>
    <dgm:pt modelId="{87F90056-1655-40E0-A2F8-4D1F63E3AB5F}" type="pres">
      <dgm:prSet presAssocID="{15CE8D14-A7FD-4D0D-9A48-72BBC6F16CE2}" presName="parentTextBox" presStyleLbl="node1" presStyleIdx="0" presStyleCnt="3"/>
      <dgm:spPr/>
    </dgm:pt>
    <dgm:pt modelId="{B0887D7B-FA30-473A-8510-E35346D34AFF}" type="pres">
      <dgm:prSet presAssocID="{15CE8D14-A7FD-4D0D-9A48-72BBC6F16CE2}" presName="entireBox" presStyleLbl="node1" presStyleIdx="0" presStyleCnt="3"/>
      <dgm:spPr/>
    </dgm:pt>
    <dgm:pt modelId="{97D07A19-B5F5-4786-B2EC-E4FB081B5F57}" type="pres">
      <dgm:prSet presAssocID="{15CE8D14-A7FD-4D0D-9A48-72BBC6F16CE2}" presName="descendantBox" presStyleCnt="0"/>
      <dgm:spPr/>
    </dgm:pt>
    <dgm:pt modelId="{FD1B246F-681F-439C-A5B1-8630CB33232B}" type="pres">
      <dgm:prSet presAssocID="{6D0CA7E1-F22D-4E56-B8C7-D4118EC18A6D}" presName="childTextBox" presStyleLbl="fgAccFollowNode1" presStyleIdx="0" presStyleCnt="3">
        <dgm:presLayoutVars>
          <dgm:bulletEnabled val="1"/>
        </dgm:presLayoutVars>
      </dgm:prSet>
      <dgm:spPr/>
    </dgm:pt>
    <dgm:pt modelId="{3CC14278-3363-48AD-9503-531F6895FB68}" type="pres">
      <dgm:prSet presAssocID="{5DB8839D-B259-46D4-8FF5-E5F6AFB2E712}" presName="childTextBox" presStyleLbl="fgAccFollowNode1" presStyleIdx="1" presStyleCnt="3">
        <dgm:presLayoutVars>
          <dgm:bulletEnabled val="1"/>
        </dgm:presLayoutVars>
      </dgm:prSet>
      <dgm:spPr/>
    </dgm:pt>
    <dgm:pt modelId="{6288E20F-2537-417A-AED7-31E1F093A9C4}" type="pres">
      <dgm:prSet presAssocID="{4902A799-32A6-4B15-8D0F-5BA862674699}" presName="childTextBox" presStyleLbl="fgAccFollowNode1" presStyleIdx="2" presStyleCnt="3">
        <dgm:presLayoutVars>
          <dgm:bulletEnabled val="1"/>
        </dgm:presLayoutVars>
      </dgm:prSet>
      <dgm:spPr/>
    </dgm:pt>
    <dgm:pt modelId="{D8C7C277-CA50-4715-825E-ABBF084308BA}" type="pres">
      <dgm:prSet presAssocID="{9CB0D221-D979-4610-AD75-1CE90A4DD6D8}" presName="sp" presStyleCnt="0"/>
      <dgm:spPr/>
    </dgm:pt>
    <dgm:pt modelId="{DABAD27D-9DA5-427A-93C5-2FC18849E795}" type="pres">
      <dgm:prSet presAssocID="{187F32BA-3930-4715-8425-F6CA5ADC8925}" presName="arrowAndChildren" presStyleCnt="0"/>
      <dgm:spPr/>
    </dgm:pt>
    <dgm:pt modelId="{ACAC61BC-4C8A-4040-8542-E53D0F73C3AE}" type="pres">
      <dgm:prSet presAssocID="{187F32BA-3930-4715-8425-F6CA5ADC8925}" presName="parentTextArrow" presStyleLbl="node1" presStyleIdx="1" presStyleCnt="3"/>
      <dgm:spPr/>
    </dgm:pt>
    <dgm:pt modelId="{2D1E4ED0-5470-4D2B-AA2F-4F98906EAB73}" type="pres">
      <dgm:prSet presAssocID="{CBE51227-2B3E-401F-B915-5C5D7496B514}" presName="sp" presStyleCnt="0"/>
      <dgm:spPr/>
    </dgm:pt>
    <dgm:pt modelId="{D392D077-1A70-4525-89E8-AE211450103B}" type="pres">
      <dgm:prSet presAssocID="{5164B20F-E852-4FED-B255-E82716259075}" presName="arrowAndChildren" presStyleCnt="0"/>
      <dgm:spPr/>
    </dgm:pt>
    <dgm:pt modelId="{DCD5DB91-974E-48A7-BE6A-50C4B593B82F}" type="pres">
      <dgm:prSet presAssocID="{5164B20F-E852-4FED-B255-E82716259075}" presName="parentTextArrow" presStyleLbl="node1" presStyleIdx="2" presStyleCnt="3" custLinFactNeighborX="505" custLinFactNeighborY="2802"/>
      <dgm:spPr/>
    </dgm:pt>
  </dgm:ptLst>
  <dgm:cxnLst>
    <dgm:cxn modelId="{B4F4B60C-CE3C-4EC6-A4CE-C384035B3B67}" srcId="{1B0CB140-E4C0-4BA1-8F17-48B51D12B954}" destId="{15CE8D14-A7FD-4D0D-9A48-72BBC6F16CE2}" srcOrd="2" destOrd="0" parTransId="{CCC6901D-EC30-4868-9AB2-DD07C6EB7DB5}" sibTransId="{AC877377-9500-488C-A27E-BFC38F8245AF}"/>
    <dgm:cxn modelId="{D1D2260E-C5BC-4D6D-880B-95774EFC48DB}" type="presOf" srcId="{15CE8D14-A7FD-4D0D-9A48-72BBC6F16CE2}" destId="{B0887D7B-FA30-473A-8510-E35346D34AFF}" srcOrd="1" destOrd="0" presId="urn:microsoft.com/office/officeart/2005/8/layout/process4"/>
    <dgm:cxn modelId="{49246811-5D9C-4080-B7F2-74985716BB8F}" type="presOf" srcId="{5164B20F-E852-4FED-B255-E82716259075}" destId="{DCD5DB91-974E-48A7-BE6A-50C4B593B82F}" srcOrd="0" destOrd="0" presId="urn:microsoft.com/office/officeart/2005/8/layout/process4"/>
    <dgm:cxn modelId="{79912C1F-5461-4975-833F-C27540FB8EA9}" srcId="{15CE8D14-A7FD-4D0D-9A48-72BBC6F16CE2}" destId="{4902A799-32A6-4B15-8D0F-5BA862674699}" srcOrd="2" destOrd="0" parTransId="{0CC3988A-2FED-4F35-A23E-C266D2E1288D}" sibTransId="{C2B70DAA-AEBF-4719-948B-1EA5AC56EA64}"/>
    <dgm:cxn modelId="{97AF362B-7916-4C57-98FE-56319FCA4472}" srcId="{15CE8D14-A7FD-4D0D-9A48-72BBC6F16CE2}" destId="{6D0CA7E1-F22D-4E56-B8C7-D4118EC18A6D}" srcOrd="0" destOrd="0" parTransId="{8B420694-BCC7-4E22-989B-F82FAA194430}" sibTransId="{BCBFFA53-C404-4E28-846C-ED37479609FB}"/>
    <dgm:cxn modelId="{6786DA33-0C39-4753-96CB-A2F7268D01AA}" srcId="{1B0CB140-E4C0-4BA1-8F17-48B51D12B954}" destId="{187F32BA-3930-4715-8425-F6CA5ADC8925}" srcOrd="1" destOrd="0" parTransId="{615AD12A-23A8-4535-8301-8F034C6D37A6}" sibTransId="{9CB0D221-D979-4610-AD75-1CE90A4DD6D8}"/>
    <dgm:cxn modelId="{889B0339-5C62-42A8-870B-3B9A449A89F9}" srcId="{1B0CB140-E4C0-4BA1-8F17-48B51D12B954}" destId="{5164B20F-E852-4FED-B255-E82716259075}" srcOrd="0" destOrd="0" parTransId="{0D7F20AF-8879-41AC-9B5E-3F86A4868369}" sibTransId="{CBE51227-2B3E-401F-B915-5C5D7496B514}"/>
    <dgm:cxn modelId="{BEB7745D-876D-4ED4-803C-926FB4F9612C}" srcId="{15CE8D14-A7FD-4D0D-9A48-72BBC6F16CE2}" destId="{5DB8839D-B259-46D4-8FF5-E5F6AFB2E712}" srcOrd="1" destOrd="0" parTransId="{DFE93693-2592-4981-843C-AE3A5FD0C8CF}" sibTransId="{FAA58B53-AE95-4AC7-BECF-5EB7E60284B2}"/>
    <dgm:cxn modelId="{7BEBC443-E469-4A92-A9A2-9B00D3AE5909}" type="presOf" srcId="{5DB8839D-B259-46D4-8FF5-E5F6AFB2E712}" destId="{3CC14278-3363-48AD-9503-531F6895FB68}" srcOrd="0" destOrd="0" presId="urn:microsoft.com/office/officeart/2005/8/layout/process4"/>
    <dgm:cxn modelId="{75E23264-6026-4DA3-AC52-9486512046A0}" type="presOf" srcId="{15CE8D14-A7FD-4D0D-9A48-72BBC6F16CE2}" destId="{87F90056-1655-40E0-A2F8-4D1F63E3AB5F}" srcOrd="0" destOrd="0" presId="urn:microsoft.com/office/officeart/2005/8/layout/process4"/>
    <dgm:cxn modelId="{3177AF47-A7DE-45A2-91F2-9D90EC4566DA}" type="presOf" srcId="{4902A799-32A6-4B15-8D0F-5BA862674699}" destId="{6288E20F-2537-417A-AED7-31E1F093A9C4}" srcOrd="0" destOrd="0" presId="urn:microsoft.com/office/officeart/2005/8/layout/process4"/>
    <dgm:cxn modelId="{6EE60C55-542C-4E91-8991-BC541DC73384}" type="presOf" srcId="{6D0CA7E1-F22D-4E56-B8C7-D4118EC18A6D}" destId="{FD1B246F-681F-439C-A5B1-8630CB33232B}" srcOrd="0" destOrd="0" presId="urn:microsoft.com/office/officeart/2005/8/layout/process4"/>
    <dgm:cxn modelId="{E41D459A-0DAE-49EA-83F2-33B5F1CB7638}" type="presOf" srcId="{1B0CB140-E4C0-4BA1-8F17-48B51D12B954}" destId="{F217A7F2-5A1F-4FBE-B246-A76E35AD87FF}" srcOrd="0" destOrd="0" presId="urn:microsoft.com/office/officeart/2005/8/layout/process4"/>
    <dgm:cxn modelId="{C8A873A7-0210-4433-8A34-AE0509CFA08E}" type="presOf" srcId="{187F32BA-3930-4715-8425-F6CA5ADC8925}" destId="{ACAC61BC-4C8A-4040-8542-E53D0F73C3AE}" srcOrd="0" destOrd="0" presId="urn:microsoft.com/office/officeart/2005/8/layout/process4"/>
    <dgm:cxn modelId="{493E8601-D2D4-429A-9C40-83AC6E58363C}" type="presParOf" srcId="{F217A7F2-5A1F-4FBE-B246-A76E35AD87FF}" destId="{54487AD1-682C-4DF9-AA72-D65BC931E7FB}" srcOrd="0" destOrd="0" presId="urn:microsoft.com/office/officeart/2005/8/layout/process4"/>
    <dgm:cxn modelId="{8069CA0C-240B-4B15-9090-7EA8BA39F807}" type="presParOf" srcId="{54487AD1-682C-4DF9-AA72-D65BC931E7FB}" destId="{87F90056-1655-40E0-A2F8-4D1F63E3AB5F}" srcOrd="0" destOrd="0" presId="urn:microsoft.com/office/officeart/2005/8/layout/process4"/>
    <dgm:cxn modelId="{1D56C010-B2FC-494C-8487-3A8D655C5CEC}" type="presParOf" srcId="{54487AD1-682C-4DF9-AA72-D65BC931E7FB}" destId="{B0887D7B-FA30-473A-8510-E35346D34AFF}" srcOrd="1" destOrd="0" presId="urn:microsoft.com/office/officeart/2005/8/layout/process4"/>
    <dgm:cxn modelId="{1F2BD069-65F3-44FF-955F-602F192664D0}" type="presParOf" srcId="{54487AD1-682C-4DF9-AA72-D65BC931E7FB}" destId="{97D07A19-B5F5-4786-B2EC-E4FB081B5F57}" srcOrd="2" destOrd="0" presId="urn:microsoft.com/office/officeart/2005/8/layout/process4"/>
    <dgm:cxn modelId="{9DCBFBBE-85F2-4A54-B83D-EFBD8DBD9D7F}" type="presParOf" srcId="{97D07A19-B5F5-4786-B2EC-E4FB081B5F57}" destId="{FD1B246F-681F-439C-A5B1-8630CB33232B}" srcOrd="0" destOrd="0" presId="urn:microsoft.com/office/officeart/2005/8/layout/process4"/>
    <dgm:cxn modelId="{EBF8133D-2C42-43A4-9904-6ACE3792521D}" type="presParOf" srcId="{97D07A19-B5F5-4786-B2EC-E4FB081B5F57}" destId="{3CC14278-3363-48AD-9503-531F6895FB68}" srcOrd="1" destOrd="0" presId="urn:microsoft.com/office/officeart/2005/8/layout/process4"/>
    <dgm:cxn modelId="{5C55B079-063F-485B-8D4E-38514BA035FF}" type="presParOf" srcId="{97D07A19-B5F5-4786-B2EC-E4FB081B5F57}" destId="{6288E20F-2537-417A-AED7-31E1F093A9C4}" srcOrd="2" destOrd="0" presId="urn:microsoft.com/office/officeart/2005/8/layout/process4"/>
    <dgm:cxn modelId="{C0B4BE23-EF79-4759-8D93-09C955461D8F}" type="presParOf" srcId="{F217A7F2-5A1F-4FBE-B246-A76E35AD87FF}" destId="{D8C7C277-CA50-4715-825E-ABBF084308BA}" srcOrd="1" destOrd="0" presId="urn:microsoft.com/office/officeart/2005/8/layout/process4"/>
    <dgm:cxn modelId="{56875AB0-4EF0-4E15-983C-52C2D2BC2045}" type="presParOf" srcId="{F217A7F2-5A1F-4FBE-B246-A76E35AD87FF}" destId="{DABAD27D-9DA5-427A-93C5-2FC18849E795}" srcOrd="2" destOrd="0" presId="urn:microsoft.com/office/officeart/2005/8/layout/process4"/>
    <dgm:cxn modelId="{60D92BA9-1E83-4112-A78C-B08062549DB7}" type="presParOf" srcId="{DABAD27D-9DA5-427A-93C5-2FC18849E795}" destId="{ACAC61BC-4C8A-4040-8542-E53D0F73C3AE}" srcOrd="0" destOrd="0" presId="urn:microsoft.com/office/officeart/2005/8/layout/process4"/>
    <dgm:cxn modelId="{73B33CCA-BC97-4A8B-9B93-13AEAAE4E914}" type="presParOf" srcId="{F217A7F2-5A1F-4FBE-B246-A76E35AD87FF}" destId="{2D1E4ED0-5470-4D2B-AA2F-4F98906EAB73}" srcOrd="3" destOrd="0" presId="urn:microsoft.com/office/officeart/2005/8/layout/process4"/>
    <dgm:cxn modelId="{8D98518A-D07F-4D9E-910A-848A1C090471}" type="presParOf" srcId="{F217A7F2-5A1F-4FBE-B246-A76E35AD87FF}" destId="{D392D077-1A70-4525-89E8-AE211450103B}" srcOrd="4" destOrd="0" presId="urn:microsoft.com/office/officeart/2005/8/layout/process4"/>
    <dgm:cxn modelId="{D0C500A8-0022-4940-B10D-255640FB1D74}" type="presParOf" srcId="{D392D077-1A70-4525-89E8-AE211450103B}" destId="{DCD5DB91-974E-48A7-BE6A-50C4B593B82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887D7B-FA30-473A-8510-E35346D34AFF}">
      <dsp:nvSpPr>
        <dsp:cNvPr id="0" name=""/>
        <dsp:cNvSpPr/>
      </dsp:nvSpPr>
      <dsp:spPr>
        <a:xfrm>
          <a:off x="0" y="4105454"/>
          <a:ext cx="5000124" cy="13475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Action items:</a:t>
          </a:r>
        </a:p>
      </dsp:txBody>
      <dsp:txXfrm>
        <a:off x="0" y="4105454"/>
        <a:ext cx="5000124" cy="727650"/>
      </dsp:txXfrm>
    </dsp:sp>
    <dsp:sp modelId="{FD1B246F-681F-439C-A5B1-8630CB33232B}">
      <dsp:nvSpPr>
        <dsp:cNvPr id="0" name=""/>
        <dsp:cNvSpPr/>
      </dsp:nvSpPr>
      <dsp:spPr>
        <a:xfrm>
          <a:off x="2441" y="4806155"/>
          <a:ext cx="1665080" cy="619850"/>
        </a:xfrm>
        <a:prstGeom prst="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- Further reduction in customer usage</a:t>
          </a:r>
        </a:p>
      </dsp:txBody>
      <dsp:txXfrm>
        <a:off x="2441" y="4806155"/>
        <a:ext cx="1665080" cy="619850"/>
      </dsp:txXfrm>
    </dsp:sp>
    <dsp:sp modelId="{3CC14278-3363-48AD-9503-531F6895FB68}">
      <dsp:nvSpPr>
        <dsp:cNvPr id="0" name=""/>
        <dsp:cNvSpPr/>
      </dsp:nvSpPr>
      <dsp:spPr>
        <a:xfrm>
          <a:off x="1667521" y="4806155"/>
          <a:ext cx="1665080" cy="619850"/>
        </a:xfrm>
        <a:prstGeom prst="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9525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- Continue monitoring  drawdowns</a:t>
          </a:r>
        </a:p>
      </dsp:txBody>
      <dsp:txXfrm>
        <a:off x="1667521" y="4806155"/>
        <a:ext cx="1665080" cy="619850"/>
      </dsp:txXfrm>
    </dsp:sp>
    <dsp:sp modelId="{6288E20F-2537-417A-AED7-31E1F093A9C4}">
      <dsp:nvSpPr>
        <dsp:cNvPr id="0" name=""/>
        <dsp:cNvSpPr/>
      </dsp:nvSpPr>
      <dsp:spPr>
        <a:xfrm>
          <a:off x="3332602" y="4806155"/>
          <a:ext cx="1665080" cy="619850"/>
        </a:xfrm>
        <a:prstGeom prst="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9525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- </a:t>
          </a:r>
          <a:r>
            <a:rPr lang="en-US" sz="1100" b="1" kern="1200" dirty="0"/>
            <a:t>Identify and secure additional water source</a:t>
          </a:r>
        </a:p>
      </dsp:txBody>
      <dsp:txXfrm>
        <a:off x="3332602" y="4806155"/>
        <a:ext cx="1665080" cy="619850"/>
      </dsp:txXfrm>
    </dsp:sp>
    <dsp:sp modelId="{ACAC61BC-4C8A-4040-8542-E53D0F73C3AE}">
      <dsp:nvSpPr>
        <dsp:cNvPr id="0" name=""/>
        <dsp:cNvSpPr/>
      </dsp:nvSpPr>
      <dsp:spPr>
        <a:xfrm rot="10800000">
          <a:off x="0" y="2053209"/>
          <a:ext cx="5000124" cy="2072457"/>
        </a:xfrm>
        <a:prstGeom prst="upArrowCallou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River Alluvium wells have a good water level; however, the chemistry makes their use limited.</a:t>
          </a:r>
        </a:p>
      </dsp:txBody>
      <dsp:txXfrm rot="10800000">
        <a:off x="0" y="2053209"/>
        <a:ext cx="5000124" cy="1346620"/>
      </dsp:txXfrm>
    </dsp:sp>
    <dsp:sp modelId="{DCD5DB91-974E-48A7-BE6A-50C4B593B82F}">
      <dsp:nvSpPr>
        <dsp:cNvPr id="0" name=""/>
        <dsp:cNvSpPr/>
      </dsp:nvSpPr>
      <dsp:spPr>
        <a:xfrm rot="10800000">
          <a:off x="0" y="59034"/>
          <a:ext cx="5000124" cy="2072457"/>
        </a:xfrm>
        <a:prstGeom prst="upArrowCallou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Sand Springs wells have improved slightly due to reduced usage and rainfall of more than 3 inches.</a:t>
          </a:r>
        </a:p>
      </dsp:txBody>
      <dsp:txXfrm rot="10800000">
        <a:off x="0" y="59034"/>
        <a:ext cx="5000124" cy="1346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0.12585</cdr:x>
      <cdr:y>0.24079</cdr:y>
    </cdr:from>
    <cdr:to>
      <cdr:x>0.9787</cdr:x>
      <cdr:y>0.24079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D3DF70AA-1C9E-AC70-AE16-89D883DC9D41}"/>
            </a:ext>
          </a:extLst>
        </cdr:cNvPr>
        <cdr:cNvCxnSpPr/>
      </cdr:nvCxnSpPr>
      <cdr:spPr>
        <a:xfrm xmlns:a="http://schemas.openxmlformats.org/drawingml/2006/main">
          <a:off x="1069203" y="1072035"/>
          <a:ext cx="7245478" cy="0"/>
        </a:xfrm>
        <a:prstGeom xmlns:a="http://schemas.openxmlformats.org/drawingml/2006/main" prst="line">
          <a:avLst/>
        </a:prstGeom>
        <a:ln xmlns:a="http://schemas.openxmlformats.org/drawingml/2006/main" w="19050" cap="flat" cmpd="sng" algn="ctr">
          <a:solidFill>
            <a:schemeClr val="accent6"/>
          </a:solidFill>
          <a:prstDash val="dash"/>
          <a:round/>
          <a:headEnd type="none" w="med" len="med"/>
          <a:tailEnd type="none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0.12585</cdr:x>
      <cdr:y>0.2984</cdr:y>
    </cdr:from>
    <cdr:to>
      <cdr:x>0.97969</cdr:x>
      <cdr:y>0.2984</cdr:y>
    </cdr:to>
    <cdr:cxnSp macro="">
      <cdr:nvCxnSpPr>
        <cdr:cNvPr id="4" name="Straight Connector 3">
          <a:extLst xmlns:a="http://schemas.openxmlformats.org/drawingml/2006/main">
            <a:ext uri="{FF2B5EF4-FFF2-40B4-BE49-F238E27FC236}">
              <a16:creationId xmlns:a16="http://schemas.microsoft.com/office/drawing/2014/main" id="{18C670EB-F794-B681-3B6D-62DFB7E0F838}"/>
            </a:ext>
          </a:extLst>
        </cdr:cNvPr>
        <cdr:cNvCxnSpPr/>
      </cdr:nvCxnSpPr>
      <cdr:spPr>
        <a:xfrm xmlns:a="http://schemas.openxmlformats.org/drawingml/2006/main">
          <a:off x="1069203" y="1328546"/>
          <a:ext cx="7253889" cy="0"/>
        </a:xfrm>
        <a:prstGeom xmlns:a="http://schemas.openxmlformats.org/drawingml/2006/main" prst="line">
          <a:avLst/>
        </a:prstGeom>
        <a:ln xmlns:a="http://schemas.openxmlformats.org/drawingml/2006/main" w="19050" cap="flat" cmpd="sng" algn="ctr">
          <a:solidFill>
            <a:srgbClr val="00B050"/>
          </a:solidFill>
          <a:prstDash val="dash"/>
          <a:round/>
          <a:headEnd type="none" w="med" len="med"/>
          <a:tailEnd type="none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0.12585</cdr:x>
      <cdr:y>0.21797</cdr:y>
    </cdr:from>
    <cdr:to>
      <cdr:x>0.97537</cdr:x>
      <cdr:y>0.21797</cdr:y>
    </cdr:to>
    <cdr:cxnSp macro="">
      <cdr:nvCxnSpPr>
        <cdr:cNvPr id="2" name="Straight Connector 1">
          <a:extLst xmlns:a="http://schemas.openxmlformats.org/drawingml/2006/main">
            <a:ext uri="{FF2B5EF4-FFF2-40B4-BE49-F238E27FC236}">
              <a16:creationId xmlns:a16="http://schemas.microsoft.com/office/drawing/2014/main" id="{852D2A2D-1681-009D-139C-94CDE236D083}"/>
            </a:ext>
          </a:extLst>
        </cdr:cNvPr>
        <cdr:cNvCxnSpPr/>
      </cdr:nvCxnSpPr>
      <cdr:spPr>
        <a:xfrm xmlns:a="http://schemas.openxmlformats.org/drawingml/2006/main">
          <a:off x="1069203" y="970435"/>
          <a:ext cx="7217229" cy="0"/>
        </a:xfrm>
        <a:prstGeom xmlns:a="http://schemas.openxmlformats.org/drawingml/2006/main" prst="line">
          <a:avLst/>
        </a:prstGeom>
        <a:ln xmlns:a="http://schemas.openxmlformats.org/drawingml/2006/main" w="19050" cap="flat" cmpd="sng" algn="ctr">
          <a:solidFill>
            <a:srgbClr val="FF0000"/>
          </a:solidFill>
          <a:prstDash val="dash"/>
          <a:round/>
          <a:headEnd type="none" w="med" len="med"/>
          <a:tailEnd type="none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5D900AC0-BCE0-4C96-AF9D-19C851F88D6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47EC517-7FBB-4D38-B068-9460A439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15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161" y="3577456"/>
            <a:ext cx="8182230" cy="1687814"/>
          </a:xfrm>
        </p:spPr>
        <p:txBody>
          <a:bodyPr anchor="b">
            <a:normAutofit fontScale="90000"/>
          </a:bodyPr>
          <a:lstStyle/>
          <a:p>
            <a:r>
              <a:rPr lang="en-US" sz="5700" dirty="0"/>
              <a:t>Wellfield Health and Water Production Summary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9160" y="5660607"/>
            <a:ext cx="8182233" cy="552659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September 22, 2025</a:t>
            </a:r>
          </a:p>
        </p:txBody>
      </p:sp>
      <p:pic>
        <p:nvPicPr>
          <p:cNvPr id="7" name="Picture 6" descr="A black background with blue text and red stars&#10;&#10;AI-generated content may be incorrect.">
            <a:extLst>
              <a:ext uri="{FF2B5EF4-FFF2-40B4-BE49-F238E27FC236}">
                <a16:creationId xmlns:a16="http://schemas.microsoft.com/office/drawing/2014/main" id="{CF063265-A48B-B89D-A377-46FF0996E9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431" y="839488"/>
            <a:ext cx="4829691" cy="2246367"/>
          </a:xfrm>
          <a:prstGeom prst="rect">
            <a:avLst/>
          </a:prstGeom>
        </p:spPr>
      </p:pic>
      <p:sp>
        <p:nvSpPr>
          <p:cNvPr id="14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55776" y="5509052"/>
            <a:ext cx="3429000" cy="18288"/>
          </a:xfrm>
          <a:custGeom>
            <a:avLst/>
            <a:gdLst>
              <a:gd name="connsiteX0" fmla="*/ 0 w 3429000"/>
              <a:gd name="connsiteY0" fmla="*/ 0 h 18288"/>
              <a:gd name="connsiteX1" fmla="*/ 685800 w 3429000"/>
              <a:gd name="connsiteY1" fmla="*/ 0 h 18288"/>
              <a:gd name="connsiteX2" fmla="*/ 1371600 w 3429000"/>
              <a:gd name="connsiteY2" fmla="*/ 0 h 18288"/>
              <a:gd name="connsiteX3" fmla="*/ 2057400 w 3429000"/>
              <a:gd name="connsiteY3" fmla="*/ 0 h 18288"/>
              <a:gd name="connsiteX4" fmla="*/ 2674620 w 3429000"/>
              <a:gd name="connsiteY4" fmla="*/ 0 h 18288"/>
              <a:gd name="connsiteX5" fmla="*/ 3429000 w 3429000"/>
              <a:gd name="connsiteY5" fmla="*/ 0 h 18288"/>
              <a:gd name="connsiteX6" fmla="*/ 3429000 w 3429000"/>
              <a:gd name="connsiteY6" fmla="*/ 18288 h 18288"/>
              <a:gd name="connsiteX7" fmla="*/ 2811780 w 3429000"/>
              <a:gd name="connsiteY7" fmla="*/ 18288 h 18288"/>
              <a:gd name="connsiteX8" fmla="*/ 2228850 w 3429000"/>
              <a:gd name="connsiteY8" fmla="*/ 18288 h 18288"/>
              <a:gd name="connsiteX9" fmla="*/ 1543050 w 3429000"/>
              <a:gd name="connsiteY9" fmla="*/ 18288 h 18288"/>
              <a:gd name="connsiteX10" fmla="*/ 925830 w 3429000"/>
              <a:gd name="connsiteY10" fmla="*/ 18288 h 18288"/>
              <a:gd name="connsiteX11" fmla="*/ 0 w 3429000"/>
              <a:gd name="connsiteY11" fmla="*/ 18288 h 18288"/>
              <a:gd name="connsiteX12" fmla="*/ 0 w 342900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29000" h="18288" fill="none" extrusionOk="0">
                <a:moveTo>
                  <a:pt x="0" y="0"/>
                </a:moveTo>
                <a:cubicBezTo>
                  <a:pt x="219865" y="20479"/>
                  <a:pt x="493281" y="26186"/>
                  <a:pt x="685800" y="0"/>
                </a:cubicBezTo>
                <a:cubicBezTo>
                  <a:pt x="878319" y="-26186"/>
                  <a:pt x="1121382" y="-11869"/>
                  <a:pt x="1371600" y="0"/>
                </a:cubicBezTo>
                <a:cubicBezTo>
                  <a:pt x="1621818" y="11869"/>
                  <a:pt x="1878793" y="32281"/>
                  <a:pt x="2057400" y="0"/>
                </a:cubicBezTo>
                <a:cubicBezTo>
                  <a:pt x="2236007" y="-32281"/>
                  <a:pt x="2433797" y="-18251"/>
                  <a:pt x="2674620" y="0"/>
                </a:cubicBezTo>
                <a:cubicBezTo>
                  <a:pt x="2915443" y="18251"/>
                  <a:pt x="3205923" y="-1443"/>
                  <a:pt x="3429000" y="0"/>
                </a:cubicBezTo>
                <a:cubicBezTo>
                  <a:pt x="3429442" y="4516"/>
                  <a:pt x="3428173" y="12266"/>
                  <a:pt x="3429000" y="18288"/>
                </a:cubicBezTo>
                <a:cubicBezTo>
                  <a:pt x="3221081" y="48608"/>
                  <a:pt x="3088001" y="8066"/>
                  <a:pt x="2811780" y="18288"/>
                </a:cubicBezTo>
                <a:cubicBezTo>
                  <a:pt x="2535559" y="28510"/>
                  <a:pt x="2481355" y="24898"/>
                  <a:pt x="2228850" y="18288"/>
                </a:cubicBezTo>
                <a:cubicBezTo>
                  <a:pt x="1976345" y="11679"/>
                  <a:pt x="1807520" y="48356"/>
                  <a:pt x="1543050" y="18288"/>
                </a:cubicBezTo>
                <a:cubicBezTo>
                  <a:pt x="1278580" y="-11780"/>
                  <a:pt x="1181944" y="5123"/>
                  <a:pt x="925830" y="18288"/>
                </a:cubicBezTo>
                <a:cubicBezTo>
                  <a:pt x="669716" y="31453"/>
                  <a:pt x="410304" y="34815"/>
                  <a:pt x="0" y="18288"/>
                </a:cubicBezTo>
                <a:cubicBezTo>
                  <a:pt x="-306" y="11477"/>
                  <a:pt x="485" y="4355"/>
                  <a:pt x="0" y="0"/>
                </a:cubicBezTo>
                <a:close/>
              </a:path>
              <a:path w="3429000" h="18288" stroke="0" extrusionOk="0">
                <a:moveTo>
                  <a:pt x="0" y="0"/>
                </a:moveTo>
                <a:cubicBezTo>
                  <a:pt x="174095" y="-12874"/>
                  <a:pt x="443087" y="-14090"/>
                  <a:pt x="617220" y="0"/>
                </a:cubicBezTo>
                <a:cubicBezTo>
                  <a:pt x="791353" y="14090"/>
                  <a:pt x="1072677" y="8451"/>
                  <a:pt x="1200150" y="0"/>
                </a:cubicBezTo>
                <a:cubicBezTo>
                  <a:pt x="1327623" y="-8451"/>
                  <a:pt x="1526638" y="19866"/>
                  <a:pt x="1817370" y="0"/>
                </a:cubicBezTo>
                <a:cubicBezTo>
                  <a:pt x="2108102" y="-19866"/>
                  <a:pt x="2221289" y="26161"/>
                  <a:pt x="2503170" y="0"/>
                </a:cubicBezTo>
                <a:cubicBezTo>
                  <a:pt x="2785051" y="-26161"/>
                  <a:pt x="3022134" y="39178"/>
                  <a:pt x="3429000" y="0"/>
                </a:cubicBezTo>
                <a:cubicBezTo>
                  <a:pt x="3429577" y="4624"/>
                  <a:pt x="3429819" y="11191"/>
                  <a:pt x="3429000" y="18288"/>
                </a:cubicBezTo>
                <a:cubicBezTo>
                  <a:pt x="3103464" y="593"/>
                  <a:pt x="2887909" y="22940"/>
                  <a:pt x="2743200" y="18288"/>
                </a:cubicBezTo>
                <a:cubicBezTo>
                  <a:pt x="2598491" y="13636"/>
                  <a:pt x="2362615" y="10656"/>
                  <a:pt x="1988820" y="18288"/>
                </a:cubicBezTo>
                <a:cubicBezTo>
                  <a:pt x="1615025" y="25920"/>
                  <a:pt x="1580494" y="3693"/>
                  <a:pt x="1405890" y="18288"/>
                </a:cubicBezTo>
                <a:cubicBezTo>
                  <a:pt x="1231286" y="32884"/>
                  <a:pt x="885259" y="-16285"/>
                  <a:pt x="651510" y="18288"/>
                </a:cubicBezTo>
                <a:cubicBezTo>
                  <a:pt x="417761" y="52861"/>
                  <a:pt x="138362" y="-13856"/>
                  <a:pt x="0" y="18288"/>
                </a:cubicBezTo>
                <a:cubicBezTo>
                  <a:pt x="-171" y="12755"/>
                  <a:pt x="-690" y="793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642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-1"/>
            <a:ext cx="9144001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B57B70-F92E-95DE-0F00-BA551BC79310}"/>
              </a:ext>
            </a:extLst>
          </p:cNvPr>
          <p:cNvSpPr txBox="1"/>
          <p:nvPr/>
        </p:nvSpPr>
        <p:spPr>
          <a:xfrm>
            <a:off x="524784" y="248037"/>
            <a:ext cx="8107587" cy="1278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457200" indent="-45720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Below 80% sequenced normally</a:t>
            </a:r>
          </a:p>
          <a:p>
            <a:pPr marL="457200" indent="-45720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88% Impaired</a:t>
            </a:r>
          </a:p>
          <a:p>
            <a:pPr marL="457200" indent="-45720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90% and higher taken out of sequence to protect well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B048AB1-95E1-FE5C-DE02-DFADEED108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3773264"/>
              </p:ext>
            </p:extLst>
          </p:nvPr>
        </p:nvGraphicFramePr>
        <p:xfrm>
          <a:off x="324168" y="1575956"/>
          <a:ext cx="8495662" cy="4842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7031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922" y="851156"/>
            <a:ext cx="2808513" cy="3247472"/>
          </a:xfrm>
        </p:spPr>
        <p:txBody>
          <a:bodyPr anchor="b"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Summary </a:t>
            </a:r>
            <a:br>
              <a:rPr lang="en-US" sz="4800" dirty="0">
                <a:solidFill>
                  <a:srgbClr val="FFFFFF"/>
                </a:solidFill>
              </a:rPr>
            </a:br>
            <a:r>
              <a:rPr lang="en-US" sz="4800" dirty="0">
                <a:solidFill>
                  <a:srgbClr val="FFFFFF"/>
                </a:solidFill>
              </a:rPr>
              <a:t>of Wellfield Condition</a:t>
            </a:r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E7D09154-115C-ABE3-63C6-49B7A6315B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6809716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E87D24EC-27D1-811F-9D87-E4A92E9D205C}"/>
              </a:ext>
            </a:extLst>
          </p:cNvPr>
          <p:cNvSpPr txBox="1">
            <a:spLocks/>
          </p:cNvSpPr>
          <p:nvPr/>
        </p:nvSpPr>
        <p:spPr>
          <a:xfrm>
            <a:off x="0" y="4844143"/>
            <a:ext cx="2808513" cy="1513114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rgbClr val="FFFFFF"/>
                </a:solidFill>
              </a:rPr>
              <a:t>Action Items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99078ED-8046-2E0E-F007-7884193B16C3}"/>
              </a:ext>
            </a:extLst>
          </p:cNvPr>
          <p:cNvCxnSpPr>
            <a:cxnSpLocks/>
          </p:cNvCxnSpPr>
          <p:nvPr/>
        </p:nvCxnSpPr>
        <p:spPr>
          <a:xfrm>
            <a:off x="0" y="4356016"/>
            <a:ext cx="30283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A94439A-44C3-7D25-EC33-E68B813AC14B}"/>
              </a:ext>
            </a:extLst>
          </p:cNvPr>
          <p:cNvCxnSpPr/>
          <p:nvPr/>
        </p:nvCxnSpPr>
        <p:spPr>
          <a:xfrm>
            <a:off x="3070384" y="5471995"/>
            <a:ext cx="423930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A0AE06C-B5CA-7AE0-5086-CDB51EFF5576}"/>
              </a:ext>
            </a:extLst>
          </p:cNvPr>
          <p:cNvCxnSpPr/>
          <p:nvPr/>
        </p:nvCxnSpPr>
        <p:spPr>
          <a:xfrm>
            <a:off x="3070384" y="1607566"/>
            <a:ext cx="423930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CA17359-5F99-4F69-B676-53B9BF9D1CD9}"/>
              </a:ext>
            </a:extLst>
          </p:cNvPr>
          <p:cNvCxnSpPr/>
          <p:nvPr/>
        </p:nvCxnSpPr>
        <p:spPr>
          <a:xfrm>
            <a:off x="3070384" y="3439138"/>
            <a:ext cx="423930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6E8EDC-C9BD-2BF9-8B36-1040AF9B4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568A6A7D-F1E0-7427-2BEB-BCE4BBFC8B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8B52B7B-A7E0-7EF4-9809-A570A9FBAC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91974C2-F5C9-69EC-E04C-074F81914F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642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D670A06-793F-0511-B616-0F7C3F72C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-1"/>
            <a:ext cx="9144001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FA62B-CB71-B9A5-98A6-338579749FAE}"/>
              </a:ext>
            </a:extLst>
          </p:cNvPr>
          <p:cNvSpPr txBox="1"/>
          <p:nvPr/>
        </p:nvSpPr>
        <p:spPr>
          <a:xfrm>
            <a:off x="524784" y="248037"/>
            <a:ext cx="8107587" cy="1278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500" b="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Water Diverted, Produced, and Lost in Production </a:t>
            </a:r>
            <a:endParaRPr lang="en-US" sz="35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B3E24BC-1653-E90C-E4C4-6B4DB1B5EB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336" y="4124199"/>
            <a:ext cx="6096528" cy="2727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E72C4-AEAF-7F27-9453-BC38703661DB}"/>
              </a:ext>
            </a:extLst>
          </p:cNvPr>
          <p:cNvSpPr txBox="1">
            <a:spLocks/>
          </p:cNvSpPr>
          <p:nvPr/>
        </p:nvSpPr>
        <p:spPr>
          <a:xfrm>
            <a:off x="457201" y="1822347"/>
            <a:ext cx="4038600" cy="2055461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dirty="0"/>
              <a:t>Aug 31 – Sep 6, 2025</a:t>
            </a:r>
          </a:p>
          <a:p>
            <a:pPr marL="0" indent="0">
              <a:buFont typeface="Arial"/>
              <a:buNone/>
            </a:pPr>
            <a:endParaRPr lang="en-US" dirty="0"/>
          </a:p>
          <a:p>
            <a:r>
              <a:rPr lang="en-US" sz="2400" dirty="0"/>
              <a:t>Diverted: 8,634,000</a:t>
            </a:r>
          </a:p>
          <a:p>
            <a:r>
              <a:rPr lang="en-US" sz="2400" dirty="0"/>
              <a:t>Produced: 7,177,790</a:t>
            </a:r>
          </a:p>
          <a:p>
            <a:r>
              <a:rPr lang="en-US" sz="2400" dirty="0"/>
              <a:t>Lost During Production: 1,456,210</a:t>
            </a:r>
          </a:p>
          <a:p>
            <a:endParaRPr lang="en-US" sz="2400" dirty="0"/>
          </a:p>
          <a:p>
            <a:r>
              <a:rPr lang="en-US" sz="2400" dirty="0"/>
              <a:t>Percentage Loss: 17%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3C9001-7210-40B5-4BDB-2B072965D963}"/>
              </a:ext>
            </a:extLst>
          </p:cNvPr>
          <p:cNvSpPr txBox="1">
            <a:spLocks/>
          </p:cNvSpPr>
          <p:nvPr/>
        </p:nvSpPr>
        <p:spPr>
          <a:xfrm>
            <a:off x="4648199" y="1822347"/>
            <a:ext cx="4038600" cy="2055461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/>
              <a:t>Sep 7 – Sep 13, 2025</a:t>
            </a:r>
          </a:p>
          <a:p>
            <a:pPr marL="0" indent="0">
              <a:buFont typeface="Arial"/>
              <a:buNone/>
            </a:pPr>
            <a:endParaRPr lang="en-US" sz="2400"/>
          </a:p>
          <a:p>
            <a:r>
              <a:rPr lang="en-US" sz="2400"/>
              <a:t>Diverted: 8,874,000</a:t>
            </a:r>
          </a:p>
          <a:p>
            <a:r>
              <a:rPr lang="en-US" sz="2400"/>
              <a:t>Produced: 7,410,860</a:t>
            </a:r>
          </a:p>
          <a:p>
            <a:r>
              <a:rPr lang="en-US" sz="2400"/>
              <a:t>Lost During Production: 1,463,140</a:t>
            </a:r>
          </a:p>
          <a:p>
            <a:endParaRPr lang="en-US" sz="2400"/>
          </a:p>
          <a:p>
            <a:r>
              <a:rPr lang="en-US" sz="2400"/>
              <a:t>Percentage Loss: 16%</a:t>
            </a:r>
          </a:p>
          <a:p>
            <a:pPr marL="0" indent="0">
              <a:buFont typeface="Arial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872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153</TotalTime>
  <Words>151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Calibri</vt:lpstr>
      <vt:lpstr>Office Theme</vt:lpstr>
      <vt:lpstr>Wellfield Health and Water Production Summary</vt:lpstr>
      <vt:lpstr>PowerPoint Presentation</vt:lpstr>
      <vt:lpstr>Summary  of Wellfield Condition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Jon Quinday</dc:creator>
  <cp:keywords/>
  <dc:description>generated using python-pptx</dc:description>
  <cp:lastModifiedBy>Kellie Olson</cp:lastModifiedBy>
  <cp:revision>5</cp:revision>
  <cp:lastPrinted>2025-08-21T18:57:29Z</cp:lastPrinted>
  <dcterms:created xsi:type="dcterms:W3CDTF">2013-01-27T09:14:16Z</dcterms:created>
  <dcterms:modified xsi:type="dcterms:W3CDTF">2025-09-25T18:13:30Z</dcterms:modified>
  <cp:category/>
</cp:coreProperties>
</file>